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417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2DC10-BC87-4471-B69D-133B2E95094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FE41B-A6BB-44FA-AA7C-004F53476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3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FA1C30-09EC-412B-BB70-41564A9EB129}" type="slidenum">
              <a:rPr lang="en-US" altLang="en-US"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049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</p:spPr>
        <p:txBody>
          <a:bodyPr/>
          <a:lstStyle/>
          <a:p>
            <a:fld id="{EF4056EE-FBD9-40C1-AD2B-98D0409332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94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8250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if learners have either a hardcopy or electronic version of 1040</a:t>
            </a:r>
            <a:r>
              <a:rPr lang="en-US" baseline="0" dirty="0"/>
              <a:t> to follow along.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8157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if learners have either a hardcopy or electronic version of 1040</a:t>
            </a:r>
            <a:r>
              <a:rPr lang="en-US" baseline="0" dirty="0"/>
              <a:t> to follow along.</a:t>
            </a:r>
          </a:p>
          <a:p>
            <a:r>
              <a:rPr lang="en-US" baseline="0" dirty="0"/>
              <a:t>If taxpayer made a deductible IRA contribution, which line?  8a</a:t>
            </a:r>
          </a:p>
          <a:p>
            <a:r>
              <a:rPr lang="en-US" baseline="0" dirty="0"/>
              <a:t>If taxpayer has student loan interest deduction, which line?  8a</a:t>
            </a:r>
          </a:p>
          <a:p>
            <a:r>
              <a:rPr lang="en-US" baseline="0" dirty="0"/>
              <a:t>Which line shows standard or itemized deductions?  9</a:t>
            </a:r>
          </a:p>
          <a:p>
            <a:r>
              <a:rPr lang="en-US" baseline="0" dirty="0"/>
              <a:t>If taxpayer has a Schedule C business, which line shows qualified business deduction? Line 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1088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If taxpayer has child tax credit or credit for other dependents, which line? 13a</a:t>
            </a:r>
          </a:p>
          <a:p>
            <a:r>
              <a:rPr lang="en-US" dirty="0"/>
              <a:t>If taxpayer has nonrefundable</a:t>
            </a:r>
            <a:r>
              <a:rPr lang="en-US" baseline="0" dirty="0"/>
              <a:t> </a:t>
            </a:r>
            <a:r>
              <a:rPr lang="en-US" dirty="0"/>
              <a:t>education credit, which</a:t>
            </a:r>
            <a:r>
              <a:rPr lang="en-US" baseline="0" dirty="0"/>
              <a:t> line?  13b</a:t>
            </a:r>
          </a:p>
          <a:p>
            <a:r>
              <a:rPr lang="en-US" baseline="0" dirty="0"/>
              <a:t>Which line has Federal withholding?  17</a:t>
            </a:r>
          </a:p>
          <a:p>
            <a:r>
              <a:rPr lang="en-US" baseline="0" dirty="0"/>
              <a:t>If taxpayer has no tax liability, but is getting refundable additional child tax credit, which line? 18b</a:t>
            </a:r>
          </a:p>
          <a:p>
            <a:r>
              <a:rPr lang="en-US" baseline="0" dirty="0"/>
              <a:t>Which line is Earned Income Credit?  18a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8743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1362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9595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7863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aseline="0" dirty="0"/>
              <a:t>Instructor should have learners find each resource as the instructor reviews each one</a:t>
            </a:r>
          </a:p>
          <a:p>
            <a:r>
              <a:rPr lang="en-US" altLang="en-US" baseline="0" dirty="0"/>
              <a:t>Counselors must use the modified Pub 4012, which has the modifications for the Tax Aide Program; contains critical updates for Scope and </a:t>
            </a:r>
            <a:r>
              <a:rPr lang="en-US" altLang="en-US" baseline="0" dirty="0" err="1"/>
              <a:t>Taxslayer</a:t>
            </a:r>
            <a:r>
              <a:rPr lang="en-US" altLang="en-US" baseline="0" dirty="0"/>
              <a:t> entries</a:t>
            </a:r>
          </a:p>
          <a:p>
            <a:r>
              <a:rPr lang="en-US" altLang="en-US" baseline="0" dirty="0"/>
              <a:t>Counselors can use the electronic version of Pub 17 found on irs.gov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183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877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</p:spPr>
        <p:txBody>
          <a:bodyPr/>
          <a:lstStyle/>
          <a:p>
            <a:fld id="{EF4056EE-FBD9-40C1-AD2B-98D0409332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5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7762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The 2019 version of the Volunteer Resource Guide will be unbound, 3 – hole punched with a 1” ring 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b="1" dirty="0"/>
              <a:t>(no binder) and shrink-wrapped. It will be necessary to insert the tabs. </a:t>
            </a:r>
            <a:endParaRPr lang="en-US" altLang="en-US" b="1" dirty="0">
              <a:cs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764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en-US" b="1" dirty="0"/>
              <a:t>IRS Web site </a:t>
            </a:r>
            <a:r>
              <a:rPr lang="en-US" altLang="en-US" b="1" dirty="0" err="1"/>
              <a:t>LinkLearnCertification</a:t>
            </a:r>
            <a:endParaRPr lang="en-US" altLang="en-US" b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en-US" b="1" dirty="0"/>
              <a:t>Certification Tests--c</a:t>
            </a:r>
            <a:r>
              <a:rPr lang="en-US" altLang="en-US" b="1" baseline="0" dirty="0"/>
              <a:t>reate an account and retain your login/password for future years.</a:t>
            </a:r>
            <a:endParaRPr lang="en-US" altLang="en-US" b="1" dirty="0">
              <a:cs typeface="Calibri"/>
            </a:endParaRPr>
          </a:p>
          <a:p>
            <a:pPr marL="180975" marR="0" lvl="0" indent="-180975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="1" dirty="0"/>
              <a:t>Quick Links include</a:t>
            </a:r>
            <a:r>
              <a:rPr lang="en-US" altLang="en-US" b="1" baseline="0" dirty="0"/>
              <a:t> self-study lessons and </a:t>
            </a:r>
          </a:p>
          <a:p>
            <a:pPr marL="180975" marR="0" lvl="0" indent="-180975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="1" baseline="0" dirty="0"/>
              <a:t>Link to </a:t>
            </a:r>
            <a:r>
              <a:rPr lang="en-US" altLang="en-US" b="1" baseline="0" dirty="0" err="1"/>
              <a:t>Taxslayer</a:t>
            </a:r>
            <a:r>
              <a:rPr lang="en-US" altLang="en-US" b="1" baseline="0" dirty="0"/>
              <a:t> Practice Lab—create an account and retain your login/password for future years</a:t>
            </a:r>
            <a:endParaRPr lang="en-US" altLang="en-US" b="1" baseline="0" dirty="0">
              <a:cs typeface="Calibri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en-US" b="1" dirty="0"/>
              <a:t>Instructor Tools</a:t>
            </a:r>
            <a:endParaRPr lang="en-US" altLang="en-US" b="1" dirty="0">
              <a:cs typeface="Calibri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b="1" baseline="0" dirty="0"/>
              <a:t>More Help</a:t>
            </a:r>
            <a:endParaRPr lang="en-US" b="1" dirty="0"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7613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Learners</a:t>
            </a:r>
            <a:r>
              <a:rPr lang="en-US" altLang="en-US" baseline="0" dirty="0"/>
              <a:t> should be instructed if they fail the test the first time, they should review with a mentor or instructor before taking the test again.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224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21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19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448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1143000"/>
            <a:ext cx="4117975" cy="3089275"/>
          </a:xfrm>
          <a:prstGeom prst="rect">
            <a:avLst/>
          </a:prstGeo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54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Pub 4012 Tab</a:t>
            </a:r>
            <a:r>
              <a:rPr lang="en-US" b="1" baseline="0" dirty="0"/>
              <a:t> D Table A Table B examples of both types of income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lIns="45025" tIns="22513" rIns="45025" bIns="22513"/>
          <a:lstStyle/>
          <a:p>
            <a:fld id="{6FFBE907-D787-4CE6-A8C7-40BD0248591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324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Must have earned income to qualify</a:t>
            </a:r>
            <a:r>
              <a:rPr lang="en-US" b="1" baseline="0" dirty="0"/>
              <a:t> for EIC.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lIns="45025" tIns="22513" rIns="45025" bIns="22513"/>
          <a:lstStyle/>
          <a:p>
            <a:fld id="{6FFBE907-D787-4CE6-A8C7-40BD0248591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0220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4422" indent="-84422"/>
            <a:r>
              <a:rPr lang="en-US" b="1" dirty="0"/>
              <a:t>Pre 2019 Alimony is considered compensation</a:t>
            </a:r>
            <a:r>
              <a:rPr lang="en-US" b="1" baseline="0" dirty="0"/>
              <a:t> for the purpose of contributing to an IRA. </a:t>
            </a:r>
          </a:p>
          <a:p>
            <a:pPr marL="84422" indent="-84422"/>
            <a:r>
              <a:rPr lang="en-US" b="1" baseline="0" dirty="0"/>
              <a:t>2019 decrees or modified decrees stating new rules in effect: Alimony is not considered compensation for the purpose of contributing to an IRA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lIns="45025" tIns="22513" rIns="45025" bIns="22513"/>
          <a:lstStyle/>
          <a:p>
            <a:fld id="{6FFBE907-D787-4CE6-A8C7-40BD0248591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8211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3000"/>
            <a:ext cx="4117975" cy="3089275"/>
          </a:xfrm>
          <a:prstGeom prst="rect">
            <a:avLst/>
          </a:prstGeo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6021" indent="-86021">
              <a:buFontTx/>
              <a:buChar char="•"/>
            </a:pPr>
            <a:r>
              <a:rPr lang="en-US" altLang="en-US" b="1" dirty="0"/>
              <a:t>Itemized deduction are on Schedule A and can be claimed instead of the standard deduction</a:t>
            </a:r>
          </a:p>
          <a:p>
            <a:pPr marL="90284" indent="-86021">
              <a:buFontTx/>
              <a:buChar char="•"/>
            </a:pPr>
            <a:r>
              <a:rPr lang="en-US" altLang="en-US" b="1" dirty="0"/>
              <a:t>TaxSlayer will select the one that yields the lowest tax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25" tIns="22513" rIns="45025" bIns="22513"/>
          <a:lstStyle>
            <a:lvl1pPr>
              <a:spcBef>
                <a:spcPct val="30000"/>
              </a:spcBef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2757" indent="-143368">
              <a:spcBef>
                <a:spcPct val="30000"/>
              </a:spcBef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3472" indent="-114694">
              <a:spcBef>
                <a:spcPct val="30000"/>
              </a:spcBef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802861" indent="-114694">
              <a:spcBef>
                <a:spcPct val="30000"/>
              </a:spcBef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032250" indent="-114694">
              <a:spcBef>
                <a:spcPct val="30000"/>
              </a:spcBef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261639" indent="-11469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491028" indent="-11469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720417" indent="-11469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949806" indent="-114694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02B5A7-8B14-4C8C-9887-E50DD452B70C}" type="slidenum">
              <a:rPr lang="en-US" altLang="en-US"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lIns="45025" tIns="22513" rIns="45025" bIns="22513"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899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670"/>
            <a:ext cx="9144000" cy="132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/>
          <p:cNvSpPr/>
          <p:nvPr/>
        </p:nvSpPr>
        <p:spPr>
          <a:xfrm>
            <a:off x="2" y="1218977"/>
            <a:ext cx="6599583" cy="3901440"/>
          </a:xfrm>
          <a:prstGeom prst="rect">
            <a:avLst/>
          </a:prstGeom>
          <a:solidFill>
            <a:srgbClr val="CF2124"/>
          </a:solidFill>
          <a:ln>
            <a:solidFill>
              <a:srgbClr val="CF21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377" y="3697342"/>
            <a:ext cx="5224830" cy="111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" y="5056023"/>
            <a:ext cx="6599583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/>
          <p:cNvSpPr/>
          <p:nvPr/>
        </p:nvSpPr>
        <p:spPr>
          <a:xfrm>
            <a:off x="2" y="5056022"/>
            <a:ext cx="6599583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42" y="1875512"/>
            <a:ext cx="5227900" cy="1219200"/>
          </a:xfrm>
        </p:spPr>
        <p:txBody>
          <a:bodyPr>
            <a:noAutofit/>
          </a:bodyPr>
          <a:lstStyle>
            <a:lvl1pPr algn="ctr">
              <a:defRPr sz="24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5080555"/>
            <a:ext cx="6601968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25D16B6-152B-4FDE-BF54-4398ECB14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1235" y="6265308"/>
            <a:ext cx="100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11-27-2019 v1a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34A7236-1F7D-4C44-9FB2-218DB8E05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NTTC Training ala NJ – TY2019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BAE30B-22A1-41E6-98B6-04A1B88E0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9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62025" y="1754188"/>
            <a:ext cx="3497580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7029" y="1754188"/>
            <a:ext cx="3497580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4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52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535117"/>
            <a:ext cx="349758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75" b="1"/>
            </a:lvl1pPr>
            <a:lvl2pPr marL="257169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6462" y="1535117"/>
            <a:ext cx="349758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575" b="1"/>
            </a:lvl1pPr>
            <a:lvl2pPr marL="257169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52501" y="2174878"/>
            <a:ext cx="3498056" cy="3779839"/>
          </a:xfrm>
        </p:spPr>
        <p:txBody>
          <a:bodyPr>
            <a:normAutofit/>
          </a:bodyPr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06462" y="2174878"/>
            <a:ext cx="3497580" cy="3779839"/>
          </a:xfrm>
        </p:spPr>
        <p:txBody>
          <a:bodyPr>
            <a:normAutofit/>
          </a:bodyPr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35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59125" y="1761437"/>
            <a:ext cx="7315200" cy="2221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58850" y="4108451"/>
            <a:ext cx="7315200" cy="1780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FEE0182-5E6E-47B8-86E9-CC065BBEA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1235" y="6265308"/>
            <a:ext cx="100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11-27-2019 v1a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13BC5E4-D997-4149-8D6E-66A51B990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NTTC Training ala NJ – TY2019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A6B5DDA-0C49-44A9-B553-0066B756A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9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52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9144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9144000" cy="1525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11547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207" y="6265308"/>
            <a:ext cx="388559" cy="365125"/>
          </a:xfrm>
        </p:spPr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9144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9144000" cy="1471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7" name="Rectangle 6"/>
          <p:cNvSpPr/>
          <p:nvPr/>
        </p:nvSpPr>
        <p:spPr>
          <a:xfrm rot="16200000">
            <a:off x="-2980942" y="2962964"/>
            <a:ext cx="6876288" cy="9144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 rot="16200000">
            <a:off x="-2407918" y="2421255"/>
            <a:ext cx="5730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8861" y="6132291"/>
            <a:ext cx="236682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10" name="Rectangle 9"/>
          <p:cNvSpPr/>
          <p:nvPr/>
        </p:nvSpPr>
        <p:spPr>
          <a:xfrm rot="5400000">
            <a:off x="-2493840" y="3390266"/>
            <a:ext cx="6876288" cy="59800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52821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7B75-102F-4897-A41E-3DF7610E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232B2-EE7C-4A1B-BC5F-03285CE6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76F7-3D4D-454D-8424-FDAD28D9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3F955-D78F-4772-A1DE-BF38DC52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C395E-AA13-4E51-9903-FDDCDED2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2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4pPr marL="1458516" indent="-170260">
              <a:defRPr/>
            </a:lvl4pPr>
            <a:lvl5pPr marL="1797844" indent="-170260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3A09A5A-A9C0-4CD2-A868-78EA44F39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1235" y="6265308"/>
            <a:ext cx="100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11-27-2019 v1a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217534-7AEE-4CA5-B103-1415BD776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NTTC Training ala NJ – TY2019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8D0076E-6785-4AB7-AF92-E035913FD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1235" y="6265308"/>
            <a:ext cx="100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11-27-2019 v1a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NTTC Training ala NJ – TY2019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ARPF_Logo w Tag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41" y="6174261"/>
            <a:ext cx="2361460" cy="54721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959125" y="1761433"/>
            <a:ext cx="73152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9265"/>
            <a:ext cx="9144000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4" y="28835"/>
            <a:ext cx="73135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7623" y="431029"/>
            <a:ext cx="236682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 descr="AARPF_Logo w Tag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41" y="6174261"/>
            <a:ext cx="2361460" cy="5472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7623" y="431029"/>
            <a:ext cx="236682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/>
          <p:cNvSpPr/>
          <p:nvPr/>
        </p:nvSpPr>
        <p:spPr>
          <a:xfrm>
            <a:off x="0" y="1182574"/>
            <a:ext cx="9144000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412009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257169" rtl="0" eaLnBrk="1" latinLnBrk="0" hangingPunct="1">
        <a:spcBef>
          <a:spcPct val="0"/>
        </a:spcBef>
        <a:buNone/>
        <a:defRPr sz="225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1989" indent="-191989" algn="l" defTabSz="257169" rtl="0" eaLnBrk="1" latinLnBrk="0" hangingPunct="1">
        <a:spcBef>
          <a:spcPts val="1013"/>
        </a:spcBef>
        <a:buClr>
          <a:srgbClr val="CF2124"/>
        </a:buClr>
        <a:buSzPct val="70000"/>
        <a:buFont typeface="Wingdings" panose="05000000000000000000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90203" algn="l" defTabSz="257169" rtl="0" eaLnBrk="1" latinLnBrk="0" hangingPunct="1">
        <a:spcBef>
          <a:spcPts val="506"/>
        </a:spcBef>
        <a:buClr>
          <a:srgbClr val="CF2124"/>
        </a:buClr>
        <a:buSzPct val="110000"/>
        <a:buFont typeface="Calibri" panose="020F0502020204030204" pitchFamily="34" charset="0"/>
        <a:buChar char="─"/>
        <a:tabLst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3672" indent="-160735" algn="l" defTabSz="257169" rtl="0" eaLnBrk="1" latinLnBrk="0" hangingPunct="1">
        <a:spcBef>
          <a:spcPts val="338"/>
        </a:spcBef>
        <a:buClr>
          <a:srgbClr val="55493F"/>
        </a:buClr>
        <a:buSzPct val="110000"/>
        <a:buFont typeface="Arial"/>
        <a:buChar char="•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257169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8" indent="-128585" algn="l" defTabSz="257169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learncertification.com/d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 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Introduction to Federal Income Tax Law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EEBE9-C20A-441F-9145-863A4AAFC9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FFB2C-6A6D-422B-9F50-2D3A1144F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B10E5-3BA8-4098-9A21-E42CCF82D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7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8CF5C675-E082-4602-9EA4-BB70F363E447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/>
              <a:t>Credits reduce tax liability dollar for dollar</a:t>
            </a:r>
          </a:p>
          <a:p>
            <a:pPr lvl="1"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/>
              <a:t>Nonrefundable</a:t>
            </a:r>
          </a:p>
          <a:p>
            <a:pPr lvl="2"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/>
              <a:t>Limited to tax liability</a:t>
            </a:r>
          </a:p>
          <a:p>
            <a:pPr lvl="2"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/>
              <a:t>Cannot reduce tax liability below $0</a:t>
            </a:r>
          </a:p>
          <a:p>
            <a:pPr lvl="1"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/>
              <a:t>Refundable</a:t>
            </a:r>
          </a:p>
          <a:p>
            <a:pPr lvl="2"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/>
              <a:t>Can reduce tax liability below $0</a:t>
            </a:r>
          </a:p>
          <a:p>
            <a:pPr lvl="2"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/>
              <a:t>Entered in Other Payments section Form 1040 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Types of Credits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10BF44-1265-4D61-AAB3-853DBB485C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85570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39A206F-625F-48CF-98E5-29B460767DAA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Form 1040: Filing status, identity, and dependents</a:t>
            </a:r>
          </a:p>
          <a:p>
            <a:r>
              <a:rPr lang="en-US" altLang="en-US" dirty="0"/>
              <a:t>Form 1040: Income, adjustments, and tax liability </a:t>
            </a:r>
          </a:p>
          <a:p>
            <a:r>
              <a:rPr lang="en-US" altLang="en-US" dirty="0"/>
              <a:t>Additional income (on Schedule 1)</a:t>
            </a:r>
          </a:p>
          <a:p>
            <a:r>
              <a:rPr lang="en-US" altLang="en-US" dirty="0"/>
              <a:t>Additional taxes (on Schedule 2)</a:t>
            </a:r>
          </a:p>
          <a:p>
            <a:r>
              <a:rPr lang="en-US" altLang="en-US" dirty="0"/>
              <a:t>Nonrefundable credits, refundable credits, and payments (on Schedule 3) </a:t>
            </a:r>
          </a:p>
          <a:p>
            <a:endParaRPr lang="en-US" altLang="en-US" dirty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 1040 and Related Schedules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A3CD1-DC91-4029-9F8C-37AF3699E2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60931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1040, Page 1 top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58" y="3171200"/>
            <a:ext cx="1126968" cy="5004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8000"/>
              </a:lnSpc>
            </a:pPr>
            <a:r>
              <a:rPr lang="en-US" sz="1500" b="1" dirty="0"/>
              <a:t>Filing Status and Identity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58" y="5332099"/>
            <a:ext cx="1126968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13"/>
              </a:lnSpc>
            </a:pPr>
            <a:r>
              <a:rPr lang="en-US" sz="1500" b="1" dirty="0"/>
              <a:t>Dependents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78" y="1873336"/>
            <a:ext cx="7110294" cy="4070264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>
          <a:xfrm>
            <a:off x="1385979" y="2385172"/>
            <a:ext cx="271325" cy="2072528"/>
          </a:xfrm>
          <a:prstGeom prst="leftBrace">
            <a:avLst>
              <a:gd name="adj1" fmla="val 27650"/>
              <a:gd name="adj2" fmla="val 50000"/>
            </a:avLst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Left Brace 11"/>
          <p:cNvSpPr/>
          <p:nvPr/>
        </p:nvSpPr>
        <p:spPr>
          <a:xfrm>
            <a:off x="1384481" y="4992448"/>
            <a:ext cx="274320" cy="900326"/>
          </a:xfrm>
          <a:prstGeom prst="leftBrace">
            <a:avLst>
              <a:gd name="adj1" fmla="val 27650"/>
              <a:gd name="adj2" fmla="val 50000"/>
            </a:avLst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E499D-04C8-4F32-8141-35FA3DB8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57228-3C9E-4E85-8275-66798EFA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14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206F-625F-48CF-98E5-29B460767DAA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1040, Page 1 bottom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056806"/>
            <a:ext cx="121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Income and Adjustments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28850"/>
            <a:ext cx="6889791" cy="2420738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>
          <a:xfrm>
            <a:off x="1460901" y="2286000"/>
            <a:ext cx="271325" cy="2072528"/>
          </a:xfrm>
          <a:prstGeom prst="leftBrace">
            <a:avLst>
              <a:gd name="adj1" fmla="val 27650"/>
              <a:gd name="adj2" fmla="val 50000"/>
            </a:avLst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0C32F9-7329-4F67-AEC1-DF0C0751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40863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996313"/>
            <a:ext cx="6544158" cy="32997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206F-625F-48CF-98E5-29B460767DAA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1040, Page 2 top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2" y="2957468"/>
            <a:ext cx="11124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Tax Liability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2" y="3423624"/>
            <a:ext cx="1273001" cy="790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500" b="1" dirty="0"/>
              <a:t>Payments </a:t>
            </a:r>
            <a:br>
              <a:rPr lang="en-US" sz="1500" b="1" dirty="0"/>
            </a:br>
            <a:r>
              <a:rPr lang="en-US" sz="1500" b="1" dirty="0"/>
              <a:t>and Refundable</a:t>
            </a:r>
          </a:p>
          <a:p>
            <a:r>
              <a:rPr lang="en-US" sz="1500" b="1" dirty="0"/>
              <a:t>Credits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1593095" y="3351066"/>
            <a:ext cx="274320" cy="935184"/>
          </a:xfrm>
          <a:prstGeom prst="leftBrace">
            <a:avLst>
              <a:gd name="adj1" fmla="val 27650"/>
              <a:gd name="adj2" fmla="val 50000"/>
            </a:avLst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54480" y="3107509"/>
            <a:ext cx="105288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7B8F26-7C76-47B6-B818-862B0DC9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465349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2200" y="5086350"/>
            <a:ext cx="2686050" cy="830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206F-625F-48CF-98E5-29B460767DAA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068" y="2614617"/>
            <a:ext cx="1085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Additional Income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067" y="3887670"/>
            <a:ext cx="1273001" cy="790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500" b="1" dirty="0"/>
              <a:t>Adjustments to Income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885950"/>
            <a:ext cx="4943475" cy="4031286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2A302D-3C02-4D3E-9874-F2E680BF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130164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206F-625F-48CF-98E5-29B460767DAA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3" y="2844139"/>
            <a:ext cx="4456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Tax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2" y="3560157"/>
            <a:ext cx="1273001" cy="2688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013"/>
              </a:lnSpc>
            </a:pPr>
            <a:r>
              <a:rPr lang="en-US" sz="1500" b="1" dirty="0"/>
              <a:t>Other Taxes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434" y="2078125"/>
            <a:ext cx="6065044" cy="3136106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F3E24D-625E-41BE-9FDA-51455FAF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41267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206F-625F-48CF-98E5-29B460767DAA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2" y="2844138"/>
            <a:ext cx="1543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Nonrefundable credits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114800"/>
            <a:ext cx="1428750" cy="75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13"/>
              </a:lnSpc>
            </a:pPr>
            <a:r>
              <a:rPr lang="en-US" sz="1500" b="1" dirty="0">
                <a:solidFill>
                  <a:prstClr val="black"/>
                </a:solidFill>
              </a:rPr>
              <a:t>Payments and</a:t>
            </a:r>
          </a:p>
          <a:p>
            <a:pPr>
              <a:lnSpc>
                <a:spcPts val="1013"/>
              </a:lnSpc>
            </a:pPr>
            <a:endParaRPr lang="en-US" sz="1500" b="1" dirty="0">
              <a:solidFill>
                <a:prstClr val="black"/>
              </a:solidFill>
            </a:endParaRPr>
          </a:p>
          <a:p>
            <a:pPr>
              <a:lnSpc>
                <a:spcPts val="1013"/>
              </a:lnSpc>
            </a:pPr>
            <a:r>
              <a:rPr lang="en-US" sz="1500" b="1" dirty="0">
                <a:solidFill>
                  <a:prstClr val="black"/>
                </a:solidFill>
              </a:rPr>
              <a:t>refundable </a:t>
            </a:r>
          </a:p>
          <a:p>
            <a:pPr>
              <a:lnSpc>
                <a:spcPts val="1013"/>
              </a:lnSpc>
            </a:pPr>
            <a:endParaRPr lang="en-US" sz="1500" b="1" dirty="0">
              <a:solidFill>
                <a:prstClr val="black"/>
              </a:solidFill>
            </a:endParaRPr>
          </a:p>
          <a:p>
            <a:pPr>
              <a:lnSpc>
                <a:spcPts val="1013"/>
              </a:lnSpc>
            </a:pPr>
            <a:r>
              <a:rPr lang="en-US" sz="1500" b="1" dirty="0">
                <a:solidFill>
                  <a:prstClr val="black"/>
                </a:solidFill>
              </a:rPr>
              <a:t>credits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533" y="2088840"/>
            <a:ext cx="6022181" cy="311467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7BF52E-B3D4-4771-9EA9-41AA83D9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93672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F8B3-D7F6-4A47-AD09-19ACB70967D4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20483" name="Conten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IRS Resources</a:t>
            </a:r>
          </a:p>
          <a:p>
            <a:r>
              <a:rPr lang="en-US" altLang="en-US" dirty="0">
                <a:hlinkClick r:id="rId3"/>
              </a:rPr>
              <a:t>linklearncertification.com</a:t>
            </a:r>
            <a:endParaRPr lang="en-US" altLang="en-US" dirty="0"/>
          </a:p>
          <a:p>
            <a:r>
              <a:rPr lang="en-US" altLang="en-US" dirty="0"/>
              <a:t>Form 6674 – Certification Test and Retest</a:t>
            </a:r>
          </a:p>
          <a:p>
            <a:r>
              <a:rPr lang="en-US" altLang="en-US" dirty="0"/>
              <a:t>Pub 4491 – Training Guide</a:t>
            </a:r>
          </a:p>
          <a:p>
            <a:r>
              <a:rPr lang="en-US" altLang="en-US" dirty="0"/>
              <a:t>Pub 17 – Your Federal Income Tax for Individuals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4616066" y="2172891"/>
            <a:ext cx="3497580" cy="3017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Tax Aide Resources</a:t>
            </a:r>
          </a:p>
          <a:p>
            <a:r>
              <a:rPr lang="en-US" altLang="en-US" dirty="0"/>
              <a:t>Pub 4012 – Volunteer Resource Guide (modified)</a:t>
            </a:r>
          </a:p>
          <a:p>
            <a:r>
              <a:rPr lang="en-US" altLang="en-US" dirty="0"/>
              <a:t>TaxSlayer Practice Lab – Sections 4 &amp; 6 of HOME page</a:t>
            </a:r>
          </a:p>
          <a:p>
            <a:r>
              <a:rPr lang="en-US" altLang="en-US" dirty="0"/>
              <a:t>NTTC Workbook – Practice Exercises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Materials</a:t>
            </a:r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5B42A4-008C-4236-863E-EAD99E13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531922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39A206F-625F-48CF-98E5-29B460767DAA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25604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Training exercises 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Practice exercises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Quizzes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Available in Portal Library and by ordering through Portal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NTTC Workbook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2245AF-668E-443D-983B-D893C3D5F4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121478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39A206F-625F-48CF-98E5-29B460767DAA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law basics</a:t>
            </a:r>
          </a:p>
          <a:p>
            <a:r>
              <a:rPr lang="en-US" dirty="0"/>
              <a:t>Types of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Deductions</a:t>
            </a:r>
          </a:p>
          <a:p>
            <a:pPr lvl="1"/>
            <a:r>
              <a:rPr lang="en-US" dirty="0"/>
              <a:t>Credits</a:t>
            </a:r>
          </a:p>
          <a:p>
            <a:r>
              <a:rPr lang="en-US" dirty="0"/>
              <a:t>Form 1040 and Schedules 1-3</a:t>
            </a:r>
          </a:p>
          <a:p>
            <a:r>
              <a:rPr lang="en-US" dirty="0"/>
              <a:t>Training materials available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Topics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1E68AD-17C2-479A-8C03-1B38C6A739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533761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Training Exercises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Practice Exercises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690C-BBC0-AB42-87A5-D18F9DC3105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 Instructor to use in a classroom setting</a:t>
            </a:r>
          </a:p>
          <a:p>
            <a:r>
              <a:rPr lang="en-US" dirty="0"/>
              <a:t>Contain all the core topics usually encountered on the Advanced Exam</a:t>
            </a:r>
          </a:p>
          <a:p>
            <a:r>
              <a:rPr lang="en-US" dirty="0"/>
              <a:t>Separate Instructor Guide</a:t>
            </a:r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For counselors to reinforce/refresh knowledge and skill</a:t>
            </a:r>
          </a:p>
          <a:p>
            <a:r>
              <a:rPr lang="en-US" dirty="0"/>
              <a:t>For counselors to demonstrate proficiency and meet certification requirements </a:t>
            </a:r>
          </a:p>
          <a:p>
            <a:pPr lvl="1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Exercises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66573-877F-4EEF-9FF7-19D05E94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774683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033B-5FBE-4D45-9972-D421400433D6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962025" y="2172891"/>
            <a:ext cx="6010275" cy="3017044"/>
          </a:xfrm>
        </p:spPr>
        <p:txBody>
          <a:bodyPr/>
          <a:lstStyle/>
          <a:p>
            <a:r>
              <a:rPr lang="en-US" altLang="en-US" dirty="0"/>
              <a:t>The Golden Book</a:t>
            </a:r>
          </a:p>
          <a:p>
            <a:r>
              <a:rPr lang="en-US" altLang="en-US" dirty="0"/>
              <a:t>Primary reference tool during tax season</a:t>
            </a:r>
          </a:p>
          <a:p>
            <a:r>
              <a:rPr lang="en-US" altLang="en-US" dirty="0"/>
              <a:t>Modified NTTC version in Portal Library (Recommended)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Resource Guide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0F458-EB6E-4A62-9206-BEAD203D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636826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3D29EF-FFDB-4D13-887E-ED845514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B6395C-E82C-4C98-B1AD-131F8568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0056-6C1A-4074-8822-7F316CA111ED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A2F774-5442-484A-8AD1-43AF73979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55" y="1016941"/>
            <a:ext cx="7829550" cy="440242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4231C5-7211-449B-A89E-5995F9EEF6B2}"/>
              </a:ext>
            </a:extLst>
          </p:cNvPr>
          <p:cNvSpPr/>
          <p:nvPr/>
        </p:nvSpPr>
        <p:spPr>
          <a:xfrm>
            <a:off x="808384" y="2370044"/>
            <a:ext cx="1798982" cy="400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0DB138-759D-4C55-AC82-AE56BAA9E2AF}"/>
              </a:ext>
            </a:extLst>
          </p:cNvPr>
          <p:cNvSpPr/>
          <p:nvPr/>
        </p:nvSpPr>
        <p:spPr>
          <a:xfrm>
            <a:off x="5772150" y="2400300"/>
            <a:ext cx="1257300" cy="342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3B0DB138-759D-4C55-AC82-AE56BAA9E2AF}"/>
              </a:ext>
            </a:extLst>
          </p:cNvPr>
          <p:cNvSpPr/>
          <p:nvPr/>
        </p:nvSpPr>
        <p:spPr>
          <a:xfrm>
            <a:off x="5913882" y="4286250"/>
            <a:ext cx="1257300" cy="342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D24231C5-7211-449B-A89E-5995F9EEF6B2}"/>
              </a:ext>
            </a:extLst>
          </p:cNvPr>
          <p:cNvSpPr/>
          <p:nvPr/>
        </p:nvSpPr>
        <p:spPr>
          <a:xfrm>
            <a:off x="5302141" y="1047224"/>
            <a:ext cx="3778523" cy="400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5261700" y="1089239"/>
            <a:ext cx="381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WWW.LINKLEARNCERTIFICATION.COM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E2E07-E628-4A19-A7E8-389CFDCD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01797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033B-5FBE-4D45-9972-D421400433D6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62025" y="2172891"/>
            <a:ext cx="5895975" cy="3017044"/>
          </a:xfrm>
        </p:spPr>
        <p:txBody>
          <a:bodyPr>
            <a:normAutofit/>
          </a:bodyPr>
          <a:lstStyle/>
          <a:p>
            <a:r>
              <a:rPr lang="en-US" altLang="en-US" dirty="0"/>
              <a:t>Form 6744 contains all tests </a:t>
            </a:r>
          </a:p>
          <a:p>
            <a:pPr lvl="1"/>
            <a:r>
              <a:rPr lang="en-US" altLang="en-US" dirty="0"/>
              <a:t>Counselors are required to pass three tests with 80% or better</a:t>
            </a:r>
          </a:p>
          <a:p>
            <a:pPr marL="817959" lvl="1" indent="-385763">
              <a:buFont typeface="+mj-lt"/>
              <a:buAutoNum type="arabicPeriod"/>
            </a:pPr>
            <a:r>
              <a:rPr lang="en-US" altLang="en-US" dirty="0"/>
              <a:t>Volunteer Standards of Conduct</a:t>
            </a:r>
          </a:p>
          <a:p>
            <a:pPr marL="817959" lvl="1" indent="-385763">
              <a:buFont typeface="+mj-lt"/>
              <a:buAutoNum type="arabicPeriod"/>
            </a:pPr>
            <a:r>
              <a:rPr lang="en-US" altLang="en-US" dirty="0"/>
              <a:t>Intake/Interview and Quality Review</a:t>
            </a:r>
          </a:p>
          <a:p>
            <a:pPr marL="817959" lvl="1" indent="-385763">
              <a:buFont typeface="+mj-lt"/>
              <a:buAutoNum type="arabicPeriod"/>
            </a:pPr>
            <a:r>
              <a:rPr lang="en-US" altLang="en-US" dirty="0"/>
              <a:t>Advanced Course</a:t>
            </a:r>
          </a:p>
          <a:p>
            <a:r>
              <a:rPr lang="en-US" altLang="en-US" dirty="0"/>
              <a:t>Pay attention to wording on test questions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VITA/TCE Volunteer Assistor’s Test/Retest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274D32-5495-4CE5-9E37-88E0120C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4192230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39A206F-625F-48CF-98E5-29B460767DAA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24583" name="Content Placeholder 4"/>
          <p:cNvSpPr>
            <a:spLocks noGrp="1"/>
          </p:cNvSpPr>
          <p:nvPr>
            <p:ph sz="quarter" idx="12"/>
          </p:nvPr>
        </p:nvSpPr>
        <p:spPr>
          <a:xfrm>
            <a:off x="959125" y="2178325"/>
            <a:ext cx="3898625" cy="3017520"/>
          </a:xfrm>
        </p:spPr>
        <p:txBody>
          <a:bodyPr/>
          <a:lstStyle/>
          <a:p>
            <a:endParaRPr lang="en-US" altLang="en-US" dirty="0"/>
          </a:p>
          <a:p>
            <a:pPr marL="0" indent="0">
              <a:buNone/>
            </a:pPr>
            <a:r>
              <a:rPr lang="en-US" altLang="en-US" b="1" dirty="0"/>
              <a:t>Questions…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		</a:t>
            </a:r>
          </a:p>
          <a:p>
            <a:pPr marL="0" indent="0">
              <a:buNone/>
            </a:pPr>
            <a:r>
              <a:rPr lang="en-US" altLang="en-US" dirty="0"/>
              <a:t>					</a:t>
            </a:r>
            <a:r>
              <a:rPr lang="en-US" altLang="en-US" b="1" dirty="0"/>
              <a:t>	Comments…</a:t>
            </a:r>
          </a:p>
        </p:txBody>
      </p:sp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 to Income Tax</a:t>
            </a:r>
          </a:p>
        </p:txBody>
      </p:sp>
      <p:pic>
        <p:nvPicPr>
          <p:cNvPr id="2" name="Picture 1" descr="Andrew Fountain - Truth and the Bible | Newlife Church Toront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2114550"/>
            <a:ext cx="2400300" cy="1798625"/>
          </a:xfrm>
          <a:prstGeom prst="rect">
            <a:avLst/>
          </a:prstGeom>
        </p:spPr>
      </p:pic>
      <p:pic>
        <p:nvPicPr>
          <p:cNvPr id="3" name="Picture 2" descr="Is There Still a Need for a &lt;strong&gt;Comment&lt;/strong&gt; Section? | Acqu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657600"/>
            <a:ext cx="2464367" cy="153619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58A918-E874-48B2-9964-1C1914AC25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413196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939A206F-625F-48CF-98E5-29B460767DAA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/>
              <a:t>All income is taxable</a:t>
            </a:r>
          </a:p>
          <a:p>
            <a:pPr lvl="1">
              <a:defRPr/>
            </a:pPr>
            <a:r>
              <a:rPr lang="en-US" altLang="en-US" dirty="0"/>
              <a:t>Unless the law says it is not</a:t>
            </a:r>
          </a:p>
          <a:p>
            <a:pPr>
              <a:defRPr/>
            </a:pPr>
            <a:r>
              <a:rPr lang="en-US" altLang="en-US" dirty="0"/>
              <a:t>No deduction is allowed </a:t>
            </a:r>
          </a:p>
          <a:p>
            <a:pPr lvl="1">
              <a:defRPr/>
            </a:pPr>
            <a:r>
              <a:rPr lang="en-US" altLang="en-US" dirty="0"/>
              <a:t>Unless the law says it is</a:t>
            </a:r>
          </a:p>
          <a:p>
            <a:pPr>
              <a:defRPr/>
            </a:pPr>
            <a:r>
              <a:rPr lang="en-US" altLang="en-US" dirty="0"/>
              <a:t>No credit is allowed	</a:t>
            </a:r>
          </a:p>
          <a:p>
            <a:pPr lvl="1">
              <a:defRPr/>
            </a:pPr>
            <a:r>
              <a:rPr lang="en-US" altLang="en-US" dirty="0"/>
              <a:t>Unless the law says it is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Tax Law Basics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02E7A-F8A7-49FC-B0A8-D03882D99A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61382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A808033B-5FBE-4D45-9972-D421400433D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127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432197" lvl="1" indent="0">
              <a:buNone/>
            </a:pPr>
            <a:r>
              <a:rPr lang="en-US" altLang="en-US" sz="2400" dirty="0"/>
              <a:t>Gross Income</a:t>
            </a:r>
          </a:p>
          <a:p>
            <a:pPr marL="432197" lvl="1" indent="0">
              <a:buNone/>
            </a:pPr>
            <a:r>
              <a:rPr lang="en-US" altLang="en-US" sz="2400" dirty="0"/>
              <a:t> 	Minus adjustments</a:t>
            </a:r>
          </a:p>
          <a:p>
            <a:pPr marL="432197" lvl="1" indent="0">
              <a:buNone/>
            </a:pPr>
            <a:r>
              <a:rPr lang="en-US" altLang="en-US" sz="2400" dirty="0"/>
              <a:t> 		= Adjusted gross Income</a:t>
            </a:r>
          </a:p>
          <a:p>
            <a:pPr marL="432197" lvl="1" indent="0">
              <a:buNone/>
            </a:pPr>
            <a:r>
              <a:rPr lang="en-US" altLang="en-US" sz="2400" dirty="0"/>
              <a:t> 	Minus deductions</a:t>
            </a:r>
          </a:p>
          <a:p>
            <a:pPr marL="432197" lvl="1" indent="0">
              <a:buNone/>
            </a:pPr>
            <a:r>
              <a:rPr lang="en-US" altLang="en-US" sz="2400" dirty="0"/>
              <a:t> 		= Taxable Income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Tax Law Basics</a:t>
            </a: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5766F-2B3A-415D-8333-8443AB52A1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170277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8CF5C675-E082-4602-9EA4-BB70F363E44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Two types of income</a:t>
            </a:r>
          </a:p>
          <a:p>
            <a:pPr lvl="1"/>
            <a:r>
              <a:rPr lang="en-US" altLang="en-US" dirty="0"/>
              <a:t>Taxable</a:t>
            </a:r>
          </a:p>
          <a:p>
            <a:pPr lvl="2"/>
            <a:r>
              <a:rPr lang="en-US" altLang="en-US" dirty="0"/>
              <a:t>Earned</a:t>
            </a:r>
          </a:p>
          <a:p>
            <a:pPr lvl="2"/>
            <a:r>
              <a:rPr lang="en-US" altLang="en-US" dirty="0"/>
              <a:t>Unearned</a:t>
            </a:r>
          </a:p>
          <a:p>
            <a:pPr lvl="1"/>
            <a:r>
              <a:rPr lang="en-US" altLang="en-US" dirty="0"/>
              <a:t>Nontaxable</a:t>
            </a:r>
          </a:p>
          <a:p>
            <a:pPr lvl="2"/>
            <a:r>
              <a:rPr lang="en-US" altLang="en-US" dirty="0"/>
              <a:t>Earned</a:t>
            </a:r>
          </a:p>
          <a:p>
            <a:pPr lvl="2"/>
            <a:r>
              <a:rPr lang="en-US" altLang="en-US" dirty="0"/>
              <a:t>Unearned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Income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050" y="1714500"/>
            <a:ext cx="1657350" cy="28575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/>
              <a:t>Pub 4012 Tab 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0DBFF-9AEC-45F6-A198-E6D1B31BE8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07739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8CF5C675-E082-4602-9EA4-BB70F363E44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Taxable income</a:t>
            </a:r>
          </a:p>
          <a:p>
            <a:pPr lvl="1"/>
            <a:r>
              <a:rPr lang="en-US" dirty="0"/>
              <a:t>Must be reported</a:t>
            </a:r>
          </a:p>
          <a:p>
            <a:pPr lvl="1"/>
            <a:r>
              <a:rPr lang="en-US" dirty="0"/>
              <a:t>Subject to tax</a:t>
            </a:r>
          </a:p>
          <a:p>
            <a:r>
              <a:rPr lang="en-US" dirty="0"/>
              <a:t>Nontaxable income</a:t>
            </a:r>
          </a:p>
          <a:p>
            <a:pPr lvl="1"/>
            <a:r>
              <a:rPr lang="en-US" dirty="0"/>
              <a:t>May be reportable</a:t>
            </a:r>
          </a:p>
          <a:p>
            <a:pPr lvl="1"/>
            <a:r>
              <a:rPr lang="en-US" dirty="0"/>
              <a:t>Exempt from tax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Income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050" y="1714500"/>
            <a:ext cx="1657350" cy="28575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/>
              <a:t>Pub 4012 Tab 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E5B297-830C-4B67-9693-56604CF569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412237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8CF5C675-E082-4602-9EA4-BB70F363E44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b="1" dirty="0"/>
              <a:t>earned</a:t>
            </a:r>
            <a:r>
              <a:rPr lang="en-US" dirty="0"/>
              <a:t> income: income received from work</a:t>
            </a:r>
          </a:p>
          <a:p>
            <a:pPr lvl="1"/>
            <a:r>
              <a:rPr lang="en-US" dirty="0"/>
              <a:t>Wages</a:t>
            </a:r>
          </a:p>
          <a:p>
            <a:pPr lvl="1"/>
            <a:r>
              <a:rPr lang="en-US" dirty="0"/>
              <a:t>Self-employment</a:t>
            </a:r>
          </a:p>
          <a:p>
            <a:pPr lvl="1"/>
            <a:r>
              <a:rPr lang="en-US" dirty="0"/>
              <a:t>Long term disability payments prior to minimum retirement age</a:t>
            </a:r>
          </a:p>
          <a:p>
            <a:pPr lvl="1"/>
            <a:r>
              <a:rPr lang="en-US" dirty="0"/>
              <a:t>Union strike benefits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Income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4B1B38-A1BF-4169-91B8-3C2003CF76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85230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8CF5C675-E082-4602-9EA4-BB70F363E44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</a:t>
            </a:r>
            <a:r>
              <a:rPr lang="en-US" b="1" dirty="0"/>
              <a:t>unearned</a:t>
            </a:r>
            <a:r>
              <a:rPr lang="en-US" dirty="0"/>
              <a:t> income: income not produced from work </a:t>
            </a:r>
          </a:p>
          <a:p>
            <a:pPr lvl="1"/>
            <a:r>
              <a:rPr lang="en-US" dirty="0"/>
              <a:t>Unemployment compensation</a:t>
            </a:r>
          </a:p>
          <a:p>
            <a:pPr lvl="1"/>
            <a:r>
              <a:rPr lang="en-US" dirty="0"/>
              <a:t>Interest and dividends</a:t>
            </a:r>
          </a:p>
          <a:p>
            <a:pPr lvl="1"/>
            <a:r>
              <a:rPr lang="en-US" dirty="0"/>
              <a:t>Capital gains</a:t>
            </a:r>
          </a:p>
          <a:p>
            <a:pPr lvl="1"/>
            <a:r>
              <a:rPr lang="en-US" dirty="0"/>
              <a:t>Social security benefits</a:t>
            </a:r>
          </a:p>
          <a:p>
            <a:pPr lvl="1"/>
            <a:r>
              <a:rPr lang="en-US" dirty="0"/>
              <a:t>Retirement income</a:t>
            </a:r>
          </a:p>
          <a:p>
            <a:pPr lvl="1"/>
            <a:r>
              <a:rPr lang="en-US" dirty="0"/>
              <a:t>Schedule E rental income</a:t>
            </a:r>
          </a:p>
          <a:p>
            <a:pPr lvl="1"/>
            <a:r>
              <a:rPr lang="en-US" dirty="0"/>
              <a:t>Scholarship income</a:t>
            </a:r>
          </a:p>
          <a:p>
            <a:pPr lvl="1"/>
            <a:r>
              <a:rPr lang="en-US" dirty="0"/>
              <a:t>Alimony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Income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9D75EB-9BC8-4269-8747-55D6182ADC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184855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8CF5C675-E082-4602-9EA4-BB70F363E447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Adjustments and deductions reduce taxable income</a:t>
            </a:r>
          </a:p>
          <a:p>
            <a:pPr lvl="1"/>
            <a:r>
              <a:rPr lang="en-US" altLang="en-US" dirty="0"/>
              <a:t>Two types</a:t>
            </a:r>
          </a:p>
          <a:p>
            <a:pPr lvl="2"/>
            <a:r>
              <a:rPr lang="en-US" altLang="en-US" dirty="0"/>
              <a:t>Adjustments to gross income</a:t>
            </a:r>
          </a:p>
          <a:p>
            <a:pPr lvl="2"/>
            <a:r>
              <a:rPr lang="en-US" altLang="en-US" dirty="0"/>
              <a:t>Itemized or standard deduction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Deductions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87BE3-DBBE-491E-873F-306AB70920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17563180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st0.pptx" id="{CC562863-BD57-406F-98B2-9724686E7091}" vid="{C13A453C-3A0E-4BA4-B766-C0BD3EBB30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NTTC</Template>
  <TotalTime>10</TotalTime>
  <Words>1170</Words>
  <Application>Microsoft Office PowerPoint</Application>
  <PresentationFormat>On-screen Show (4:3)</PresentationFormat>
  <Paragraphs>250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Default Theme</vt:lpstr>
      <vt:lpstr>Introduction to Federal Income Tax Law</vt:lpstr>
      <vt:lpstr>Lesson Topics</vt:lpstr>
      <vt:lpstr>Tax Law Basics</vt:lpstr>
      <vt:lpstr>Tax Law Basics</vt:lpstr>
      <vt:lpstr>Types of Income</vt:lpstr>
      <vt:lpstr>Types of Income</vt:lpstr>
      <vt:lpstr>Types of Income</vt:lpstr>
      <vt:lpstr>Types of Income</vt:lpstr>
      <vt:lpstr>Types of Deductions</vt:lpstr>
      <vt:lpstr>Types of Credits</vt:lpstr>
      <vt:lpstr>Form 1040 and Related Schedules</vt:lpstr>
      <vt:lpstr>Form 1040, Page 1 top</vt:lpstr>
      <vt:lpstr>Form 1040, Page 1 bottom</vt:lpstr>
      <vt:lpstr>Form 1040, Page 2 top</vt:lpstr>
      <vt:lpstr>Schedule 1</vt:lpstr>
      <vt:lpstr>Schedule 2</vt:lpstr>
      <vt:lpstr>Schedule 3</vt:lpstr>
      <vt:lpstr>Training Materials</vt:lpstr>
      <vt:lpstr>NTTC Workbook</vt:lpstr>
      <vt:lpstr>Two Types of Exercises</vt:lpstr>
      <vt:lpstr>Volunteer Resource Guide</vt:lpstr>
      <vt:lpstr>PowerPoint Presentation</vt:lpstr>
      <vt:lpstr>VITA/TCE Volunteer Assistor’s Test/Retest</vt:lpstr>
      <vt:lpstr>Introduction to Income Tax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Al TP4F</dc:creator>
  <cp:lastModifiedBy>Al TP4F</cp:lastModifiedBy>
  <cp:revision>4</cp:revision>
  <dcterms:created xsi:type="dcterms:W3CDTF">2019-11-27T20:06:40Z</dcterms:created>
  <dcterms:modified xsi:type="dcterms:W3CDTF">2019-11-27T21:09:11Z</dcterms:modified>
</cp:coreProperties>
</file>